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1"/>
    <p:restoredTop sz="95840"/>
  </p:normalViewPr>
  <p:slideViewPr>
    <p:cSldViewPr snapToGrid="0">
      <p:cViewPr varScale="1">
        <p:scale>
          <a:sx n="95" d="100"/>
          <a:sy n="95" d="100"/>
        </p:scale>
        <p:origin x="19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AF88E-81DB-B745-BB35-94C51076A509}" type="datetimeFigureOut">
              <a:rPr lang="fi-FI" smtClean="0"/>
              <a:t>23.3.2023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4ED49-665F-814E-990B-97338E6110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729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171aedea90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171aedea90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171aedea90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171aedea90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171aedea90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171aedea90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171aedea90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171aedea90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171aedea9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171aedea9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171aedea9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171aedea9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171aedea9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171aedea9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075CB8-A093-866E-255A-5CD339A80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6670B17-9A06-7960-54E2-F9C2A6949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4EBC292-C532-BF59-0F0F-C34064FB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C088-2AFE-B74C-82A3-7007E8CB7824}" type="datetimeFigureOut">
              <a:rPr lang="fi-FI" smtClean="0"/>
              <a:t>23.3.2023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FB35E4-7EB7-CF11-E08C-3257625C2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3ED377-008B-DE2C-2EBB-21FB184F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F468-6DB1-FF48-B7BD-DE844298B1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621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631E07-6FBD-1E37-F90C-6868D2D3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1BED927-0E09-2880-8F51-BCD7B9055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C25754C-5C41-0BAA-E67A-06476FEF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C088-2AFE-B74C-82A3-7007E8CB7824}" type="datetimeFigureOut">
              <a:rPr lang="fi-FI" smtClean="0"/>
              <a:t>23.3.2023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E28EB9-D807-028F-F70E-9FFFCFAA4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BC9D16-DCA9-92A1-7CBC-F686F2399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F468-6DB1-FF48-B7BD-DE844298B1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602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90436F6-3685-EDC1-0782-431A64A29A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E7B5695-45D2-8AB4-0942-14CB0CCA8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E583B5-2E86-EA10-4292-D9BAE5CDA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C088-2AFE-B74C-82A3-7007E8CB7824}" type="datetimeFigureOut">
              <a:rPr lang="fi-FI" smtClean="0"/>
              <a:t>23.3.2023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8E53FC-CD48-4201-1B95-0BCAD07AA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024C34-C2AB-C841-8E99-982AD2032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F468-6DB1-FF48-B7BD-DE844298B1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5684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 ja kuva oikea">
  <p:cSld name="Teksti ja kuva oikea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254400"/>
            <a:ext cx="10324800" cy="12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415600" y="1536000"/>
            <a:ext cx="60528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rtl="0">
              <a:spcBef>
                <a:spcPts val="1333"/>
              </a:spcBef>
              <a:spcAft>
                <a:spcPts val="0"/>
              </a:spcAft>
              <a:buSzPts val="2400"/>
              <a:buChar char="●"/>
              <a:defRPr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pic>
        <p:nvPicPr>
          <p:cNvPr id="28" name="Google Shape;28;p6"/>
          <p:cNvPicPr preferRelativeResize="0"/>
          <p:nvPr/>
        </p:nvPicPr>
        <p:blipFill rotWithShape="1">
          <a:blip r:embed="rId2">
            <a:alphaModFix/>
          </a:blip>
          <a:srcRect l="19" r="9"/>
          <a:stretch/>
        </p:blipFill>
        <p:spPr>
          <a:xfrm>
            <a:off x="10866167" y="252734"/>
            <a:ext cx="1136869" cy="1112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014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ColTx">
  <p:cSld name="1_Vertailu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252733"/>
            <a:ext cx="10326000" cy="12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rtl="0">
              <a:spcBef>
                <a:spcPts val="1333"/>
              </a:spcBef>
              <a:spcAft>
                <a:spcPts val="0"/>
              </a:spcAft>
              <a:buSzPts val="2400"/>
              <a:buChar char="●"/>
              <a:defRPr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rtl="0">
              <a:spcBef>
                <a:spcPts val="1333"/>
              </a:spcBef>
              <a:spcAft>
                <a:spcPts val="0"/>
              </a:spcAft>
              <a:buSzPts val="2400"/>
              <a:buChar char="●"/>
              <a:defRPr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 l="19" r="9"/>
          <a:stretch/>
        </p:blipFill>
        <p:spPr>
          <a:xfrm>
            <a:off x="10866167" y="252734"/>
            <a:ext cx="1136869" cy="1112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223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teksti" type="tx">
  <p:cSld name="Otsikko ja teksti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252733"/>
            <a:ext cx="10326000" cy="12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733"/>
            <a:ext cx="11360800" cy="48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rtl="0">
              <a:lnSpc>
                <a:spcPct val="150000"/>
              </a:lnSpc>
              <a:spcBef>
                <a:spcPts val="1333"/>
              </a:spcBef>
              <a:spcAft>
                <a:spcPts val="0"/>
              </a:spcAft>
              <a:buSzPts val="2400"/>
              <a:buChar char="●"/>
              <a:defRPr/>
            </a:lvl1pPr>
            <a:lvl2pPr marL="1219170" lvl="1" indent="-47412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828754" lvl="2" indent="-457189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2332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19" r="9"/>
          <a:stretch/>
        </p:blipFill>
        <p:spPr>
          <a:xfrm>
            <a:off x="10866167" y="252734"/>
            <a:ext cx="1136869" cy="1112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669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11FBF0-C9F7-FE03-04B6-7C67B2B6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D9C5B3-111F-B0C3-E6D9-9C7DB4D13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FA6FDE-CCD8-8B36-5DD5-188A7A5F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C088-2AFE-B74C-82A3-7007E8CB7824}" type="datetimeFigureOut">
              <a:rPr lang="fi-FI" smtClean="0"/>
              <a:t>23.3.2023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65C8C5-BF80-31D9-D671-39CCCF6A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1CEA2A-884A-98DB-C805-AA0C14AB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F468-6DB1-FF48-B7BD-DE844298B1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5394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FE201-75C4-DCAE-B6B2-C2F3A0CB3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AFBECF5-32C6-51EF-46A9-47920341B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B44A2-9978-7721-131E-460222ACC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C088-2AFE-B74C-82A3-7007E8CB7824}" type="datetimeFigureOut">
              <a:rPr lang="fi-FI" smtClean="0"/>
              <a:t>23.3.2023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7E8B98B-8451-B277-4ADD-BBDD8B85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8E946C-EBCA-EBD6-080A-2B7D0BC9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F468-6DB1-FF48-B7BD-DE844298B1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923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4415AD-5BD9-B58E-F7C1-F3F6BAC28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7A4A69-DAC0-A429-D66E-1581256F4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7CA05E4-5E74-ECF4-64D8-98BFE5682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8A92664-EAB0-BE74-C7CA-36EA529D5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C088-2AFE-B74C-82A3-7007E8CB7824}" type="datetimeFigureOut">
              <a:rPr lang="fi-FI" smtClean="0"/>
              <a:t>23.3.2023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2572AE8-30BE-24E1-FE4F-31CAECCA5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F733B51-FF9E-A908-C56D-3A866DBD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F468-6DB1-FF48-B7BD-DE844298B1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954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A8F63B-67F9-BE13-8B6A-E26ABB368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334E67-3302-FBC1-6D69-DC7A7B1E1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473ACDF-78E7-5EBE-5F94-4E415B0F3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076A988-E213-AA4A-C460-8C7CAF3B8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8A209A2-6BE6-BA4C-9DA5-946215B56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BE25D08-72BE-4FAB-49BD-24578A8C0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C088-2AFE-B74C-82A3-7007E8CB7824}" type="datetimeFigureOut">
              <a:rPr lang="fi-FI" smtClean="0"/>
              <a:t>23.3.2023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4C719C1C-B00E-5345-71C6-97DAC2D5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F75364D-F38C-0CD2-0F1D-A6F18785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F468-6DB1-FF48-B7BD-DE844298B1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709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4B7563-B194-846C-EAB9-60C755CC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B9E2E9C-FD81-61EC-4C79-D7AE9275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C088-2AFE-B74C-82A3-7007E8CB7824}" type="datetimeFigureOut">
              <a:rPr lang="fi-FI" smtClean="0"/>
              <a:t>23.3.2023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49324F3-9304-D157-7FB3-6A81B86C6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ADBE84-FEF9-E5D3-24F1-69B1A5943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F468-6DB1-FF48-B7BD-DE844298B1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720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ED0BAD1-1774-ABA5-05C0-AAEB0FE95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C088-2AFE-B74C-82A3-7007E8CB7824}" type="datetimeFigureOut">
              <a:rPr lang="fi-FI" smtClean="0"/>
              <a:t>23.3.2023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DCB7D62-1804-4304-9166-5007ACEF9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BEDA4DB-B91D-994B-AE55-35558D203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F468-6DB1-FF48-B7BD-DE844298B1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224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FEBAFD-7E28-CA7F-9F10-1B250A7C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9CDF39-6F5E-C889-8332-6DA6A274D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2786DC7-D577-3164-964C-850EE3F1C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5F6B6CB-A6F8-648E-A3F8-D192CBD71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C088-2AFE-B74C-82A3-7007E8CB7824}" type="datetimeFigureOut">
              <a:rPr lang="fi-FI" smtClean="0"/>
              <a:t>23.3.2023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5FF4607-F314-503C-19BD-0FDA90505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167D8A7-F312-91EE-9B18-DAE97D19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F468-6DB1-FF48-B7BD-DE844298B1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455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B1A1DC-AFD6-83EB-BC71-F25F64912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9BAF444-087E-5BAF-C546-9D71B4EDC6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B6BA05B-08DF-AE99-A00B-E221DD656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7A73535-0250-C6CA-AFD2-353F33F83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C088-2AFE-B74C-82A3-7007E8CB7824}" type="datetimeFigureOut">
              <a:rPr lang="fi-FI" smtClean="0"/>
              <a:t>23.3.2023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32B0659-AD0D-5F26-1FA8-B281D67D4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49BA06C-7F43-EEA9-6457-7141F06A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F468-6DB1-FF48-B7BD-DE844298B1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467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77E55EE-BA23-081A-1DED-0DBFCFC42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BECBCCF-2D15-6B6B-E169-24432B454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05EE20-655B-176E-EA04-0C051724E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AC088-2AFE-B74C-82A3-7007E8CB7824}" type="datetimeFigureOut">
              <a:rPr lang="fi-FI" smtClean="0"/>
              <a:t>23.3.2023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71AC3F-7F66-A9D5-4CBA-F4024E3D2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DF873F-45D4-3AC6-FBBA-2DB440086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CF468-6DB1-FF48-B7BD-DE844298B1B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105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lex.fi/fi/esitykset/he/2009/2009000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lex.fi/fi/esitykset/he/2013/20130009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>
            <a:spLocks noGrp="1"/>
          </p:cNvSpPr>
          <p:nvPr>
            <p:ph type="title"/>
          </p:nvPr>
        </p:nvSpPr>
        <p:spPr>
          <a:xfrm>
            <a:off x="8336233" y="2999933"/>
            <a:ext cx="3853600" cy="196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fi" sz="3733" dirty="0"/>
              <a:t>Liikkuva korkeakoulu -verkosto</a:t>
            </a:r>
            <a:endParaRPr sz="3733" dirty="0"/>
          </a:p>
          <a:p>
            <a:pPr algn="ctr"/>
            <a:endParaRPr sz="3733" dirty="0"/>
          </a:p>
          <a:p>
            <a:pPr algn="ctr"/>
            <a:r>
              <a:rPr lang="fi" sz="3733" dirty="0"/>
              <a:t>9.3.2023</a:t>
            </a:r>
            <a:br>
              <a:rPr lang="fi" sz="3733" dirty="0"/>
            </a:br>
            <a:br>
              <a:rPr lang="fi" sz="3733" dirty="0"/>
            </a:br>
            <a:r>
              <a:rPr lang="fi" sz="3733" dirty="0"/>
              <a:t>Jussi Ansala</a:t>
            </a:r>
            <a:endParaRPr sz="3733" dirty="0"/>
          </a:p>
        </p:txBody>
      </p:sp>
      <p:sp>
        <p:nvSpPr>
          <p:cNvPr id="89" name="Google Shape;89;p23"/>
          <p:cNvSpPr txBox="1">
            <a:spLocks noGrp="1"/>
          </p:cNvSpPr>
          <p:nvPr>
            <p:ph type="body" idx="1"/>
          </p:nvPr>
        </p:nvSpPr>
        <p:spPr>
          <a:xfrm>
            <a:off x="415600" y="1536000"/>
            <a:ext cx="6052800" cy="423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pic>
        <p:nvPicPr>
          <p:cNvPr id="90" name="Google Shape;90;p23"/>
          <p:cNvPicPr preferRelativeResize="0"/>
          <p:nvPr/>
        </p:nvPicPr>
        <p:blipFill rotWithShape="1">
          <a:blip r:embed="rId3">
            <a:alphaModFix/>
          </a:blip>
          <a:srcRect l="8409" r="10572"/>
          <a:stretch/>
        </p:blipFill>
        <p:spPr>
          <a:xfrm>
            <a:off x="1" y="1"/>
            <a:ext cx="8336233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32859" y="0"/>
            <a:ext cx="1659148" cy="15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>
            <a:spLocks noGrp="1"/>
          </p:cNvSpPr>
          <p:nvPr>
            <p:ph type="title"/>
          </p:nvPr>
        </p:nvSpPr>
        <p:spPr>
          <a:xfrm>
            <a:off x="415600" y="0"/>
            <a:ext cx="10326000" cy="128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1333"/>
              </a:spcBef>
            </a:pPr>
            <a:r>
              <a:rPr lang="fi" sz="3600">
                <a:solidFill>
                  <a:schemeClr val="dk2"/>
                </a:solidFill>
              </a:rPr>
              <a:t>Liikkuvan korkeakoulun ohjausmekanismeista </a:t>
            </a:r>
            <a:endParaRPr sz="3733"/>
          </a:p>
        </p:txBody>
      </p:sp>
      <p:sp>
        <p:nvSpPr>
          <p:cNvPr id="181" name="Google Shape;181;p35"/>
          <p:cNvSpPr txBox="1">
            <a:spLocks noGrp="1"/>
          </p:cNvSpPr>
          <p:nvPr>
            <p:ph type="body" idx="1"/>
          </p:nvPr>
        </p:nvSpPr>
        <p:spPr>
          <a:xfrm>
            <a:off x="340733" y="1760400"/>
            <a:ext cx="5464000" cy="470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524920">
              <a:lnSpc>
                <a:spcPct val="200000"/>
              </a:lnSpc>
              <a:buClr>
                <a:schemeClr val="dk1"/>
              </a:buClr>
              <a:buSzPts val="2600"/>
            </a:pPr>
            <a:r>
              <a:rPr lang="fi" sz="3467" b="1">
                <a:solidFill>
                  <a:schemeClr val="dk1"/>
                </a:solidFill>
              </a:rPr>
              <a:t>Informaatio-ohjaus </a:t>
            </a:r>
            <a:endParaRPr sz="3467" b="1">
              <a:solidFill>
                <a:schemeClr val="dk1"/>
              </a:solidFill>
            </a:endParaRPr>
          </a:p>
          <a:p>
            <a:pPr indent="-52492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600"/>
            </a:pPr>
            <a:r>
              <a:rPr lang="fi" sz="3467" b="1">
                <a:solidFill>
                  <a:schemeClr val="dk1"/>
                </a:solidFill>
              </a:rPr>
              <a:t>Resurssiohjaus </a:t>
            </a:r>
            <a:endParaRPr sz="3467" b="1">
              <a:solidFill>
                <a:schemeClr val="dk1"/>
              </a:solidFill>
            </a:endParaRPr>
          </a:p>
          <a:p>
            <a:pPr indent="-52492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ts val="2600"/>
            </a:pPr>
            <a:r>
              <a:rPr lang="fi" sz="3467" b="1">
                <a:solidFill>
                  <a:schemeClr val="dk1"/>
                </a:solidFill>
              </a:rPr>
              <a:t>Normiohjaus </a:t>
            </a:r>
            <a:endParaRPr sz="3467" b="1">
              <a:solidFill>
                <a:schemeClr val="dk1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endParaRPr sz="2667" b="1" i="1">
              <a:solidFill>
                <a:schemeClr val="dk1"/>
              </a:solidFill>
            </a:endParaRPr>
          </a:p>
          <a:p>
            <a:pPr marL="1828754" indent="0">
              <a:buClr>
                <a:schemeClr val="dk1"/>
              </a:buClr>
              <a:buSzPts val="1100"/>
              <a:buNone/>
            </a:pPr>
            <a:r>
              <a:rPr lang="fi" sz="1200">
                <a:solidFill>
                  <a:schemeClr val="dk1"/>
                </a:solidFill>
              </a:rPr>
              <a:t>Kuva: Tyshawn Hall-Johnson (FilmWalk)</a:t>
            </a:r>
            <a:endParaRPr sz="13333"/>
          </a:p>
        </p:txBody>
      </p:sp>
      <p:sp>
        <p:nvSpPr>
          <p:cNvPr id="182" name="Google Shape;182;p3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pic>
        <p:nvPicPr>
          <p:cNvPr id="183" name="Google Shape;18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3034" y="1536634"/>
            <a:ext cx="6888967" cy="531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 txBox="1">
            <a:spLocks noGrp="1"/>
          </p:cNvSpPr>
          <p:nvPr>
            <p:ph type="title"/>
          </p:nvPr>
        </p:nvSpPr>
        <p:spPr>
          <a:xfrm>
            <a:off x="415600" y="0"/>
            <a:ext cx="10326000" cy="128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1333"/>
              </a:spcBef>
              <a:buClr>
                <a:schemeClr val="dk1"/>
              </a:buClr>
              <a:buSzPts val="1100"/>
            </a:pPr>
            <a:r>
              <a:rPr lang="fi" sz="3600">
                <a:solidFill>
                  <a:schemeClr val="dk2"/>
                </a:solidFill>
              </a:rPr>
              <a:t>Liikkuvan korkeakoulun ohjausmekanismeista </a:t>
            </a:r>
            <a:endParaRPr sz="3733"/>
          </a:p>
        </p:txBody>
      </p:sp>
      <p:sp>
        <p:nvSpPr>
          <p:cNvPr id="189" name="Google Shape;189;p36"/>
          <p:cNvSpPr txBox="1">
            <a:spLocks noGrp="1"/>
          </p:cNvSpPr>
          <p:nvPr>
            <p:ph type="body" idx="1"/>
          </p:nvPr>
        </p:nvSpPr>
        <p:spPr>
          <a:xfrm>
            <a:off x="0" y="1672800"/>
            <a:ext cx="4968400" cy="518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65655">
              <a:lnSpc>
                <a:spcPct val="100000"/>
              </a:lnSpc>
              <a:buClr>
                <a:schemeClr val="dk1"/>
              </a:buClr>
              <a:buSzPts val="1900"/>
            </a:pPr>
            <a:r>
              <a:rPr lang="fi" sz="2533" b="1">
                <a:solidFill>
                  <a:schemeClr val="dk1"/>
                </a:solidFill>
              </a:rPr>
              <a:t>Ohjausmekanismit toimivat aina parhaiten yhdessä</a:t>
            </a:r>
            <a:endParaRPr sz="2533" b="1">
              <a:solidFill>
                <a:schemeClr val="dk1"/>
              </a:solidFill>
            </a:endParaRPr>
          </a:p>
          <a:p>
            <a:pPr indent="-465655">
              <a:lnSpc>
                <a:spcPct val="100000"/>
              </a:lnSpc>
              <a:buClr>
                <a:schemeClr val="dk1"/>
              </a:buClr>
              <a:buSzPts val="1900"/>
            </a:pPr>
            <a:r>
              <a:rPr lang="fi" sz="2533">
                <a:solidFill>
                  <a:schemeClr val="dk1"/>
                </a:solidFill>
              </a:rPr>
              <a:t>Mieluiten kaikki kolme, mutta vähintään kaksi ohjausmekanismia samaan suuntaan</a:t>
            </a:r>
            <a:endParaRPr sz="2533">
              <a:solidFill>
                <a:schemeClr val="dk1"/>
              </a:solidFill>
            </a:endParaRPr>
          </a:p>
          <a:p>
            <a:pPr marL="1828754" indent="609585">
              <a:buNone/>
            </a:pPr>
            <a:endParaRPr sz="1200"/>
          </a:p>
          <a:p>
            <a:pPr marL="1828754" indent="609585">
              <a:buNone/>
            </a:pPr>
            <a:endParaRPr sz="1200"/>
          </a:p>
          <a:p>
            <a:pPr marL="1828754" indent="0">
              <a:buNone/>
            </a:pPr>
            <a:endParaRPr sz="1200"/>
          </a:p>
          <a:p>
            <a:pPr marL="1828754" indent="0">
              <a:buNone/>
            </a:pPr>
            <a:endParaRPr sz="1200"/>
          </a:p>
          <a:p>
            <a:pPr marL="1828754" indent="0">
              <a:buNone/>
            </a:pPr>
            <a:r>
              <a:rPr lang="fi" sz="1200"/>
              <a:t>Kuva: Tyshawn Hall-Johnson (FilmWalk)</a:t>
            </a:r>
            <a:endParaRPr sz="1200"/>
          </a:p>
        </p:txBody>
      </p:sp>
      <p:sp>
        <p:nvSpPr>
          <p:cNvPr id="190" name="Google Shape;190;p3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pic>
        <p:nvPicPr>
          <p:cNvPr id="191" name="Google Shape;19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8500" y="1421067"/>
            <a:ext cx="7223501" cy="5436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"/>
          <p:cNvSpPr txBox="1">
            <a:spLocks noGrp="1"/>
          </p:cNvSpPr>
          <p:nvPr>
            <p:ph type="title"/>
          </p:nvPr>
        </p:nvSpPr>
        <p:spPr>
          <a:xfrm>
            <a:off x="415600" y="0"/>
            <a:ext cx="10326000" cy="128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1333"/>
              </a:spcBef>
              <a:buClr>
                <a:schemeClr val="dk1"/>
              </a:buClr>
              <a:buSzPts val="1100"/>
            </a:pPr>
            <a:r>
              <a:rPr lang="fi" sz="3600">
                <a:solidFill>
                  <a:schemeClr val="dk2"/>
                </a:solidFill>
              </a:rPr>
              <a:t>Liikkuvan korkeakoulun ohjausmekanismeista </a:t>
            </a:r>
            <a:endParaRPr sz="3733"/>
          </a:p>
        </p:txBody>
      </p:sp>
      <p:sp>
        <p:nvSpPr>
          <p:cNvPr id="197" name="Google Shape;197;p37"/>
          <p:cNvSpPr txBox="1">
            <a:spLocks noGrp="1"/>
          </p:cNvSpPr>
          <p:nvPr>
            <p:ph type="body" idx="1"/>
          </p:nvPr>
        </p:nvSpPr>
        <p:spPr>
          <a:xfrm>
            <a:off x="415600" y="1462267"/>
            <a:ext cx="4888000" cy="356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" sz="2400" b="1">
                <a:solidFill>
                  <a:schemeClr val="dk1"/>
                </a:solidFill>
              </a:rPr>
              <a:t>Informaatio-ohjaus:</a:t>
            </a:r>
            <a:endParaRPr sz="2400" b="1">
              <a:solidFill>
                <a:schemeClr val="dk1"/>
              </a:solidFill>
            </a:endParaRPr>
          </a:p>
          <a:p>
            <a:pPr indent="-457189">
              <a:lnSpc>
                <a:spcPct val="100000"/>
              </a:lnSpc>
              <a:buClr>
                <a:schemeClr val="dk1"/>
              </a:buClr>
              <a:buSzPts val="1800"/>
            </a:pPr>
            <a:r>
              <a:rPr lang="fi" sz="2400">
                <a:solidFill>
                  <a:schemeClr val="dk1"/>
                </a:solidFill>
              </a:rPr>
              <a:t>Vinkit</a:t>
            </a:r>
            <a:endParaRPr sz="2400">
              <a:solidFill>
                <a:schemeClr val="dk1"/>
              </a:solidFill>
            </a:endParaRPr>
          </a:p>
          <a:p>
            <a:pPr indent="-4571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fi" sz="2400">
                <a:solidFill>
                  <a:schemeClr val="dk1"/>
                </a:solidFill>
              </a:rPr>
              <a:t>Parhaat käytänteet</a:t>
            </a:r>
            <a:endParaRPr sz="2400">
              <a:solidFill>
                <a:schemeClr val="dk1"/>
              </a:solidFill>
            </a:endParaRPr>
          </a:p>
          <a:p>
            <a:pPr indent="-4571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fi" sz="2400">
                <a:solidFill>
                  <a:schemeClr val="dk1"/>
                </a:solidFill>
              </a:rPr>
              <a:t>Korkeakoululiikunnan suositukset</a:t>
            </a:r>
            <a:endParaRPr sz="240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" sz="2400" b="1">
                <a:solidFill>
                  <a:schemeClr val="dk1"/>
                </a:solidFill>
              </a:rPr>
              <a:t>Resurssiohjaus:</a:t>
            </a:r>
            <a:endParaRPr sz="2400" b="1">
              <a:solidFill>
                <a:schemeClr val="dk1"/>
              </a:solidFill>
            </a:endParaRPr>
          </a:p>
          <a:p>
            <a:pPr indent="-457189">
              <a:lnSpc>
                <a:spcPct val="100000"/>
              </a:lnSpc>
              <a:buClr>
                <a:schemeClr val="dk1"/>
              </a:buClr>
              <a:buSzPts val="1800"/>
            </a:pPr>
            <a:r>
              <a:rPr lang="fi" sz="2400">
                <a:solidFill>
                  <a:schemeClr val="dk1"/>
                </a:solidFill>
              </a:rPr>
              <a:t>Hankerahoitus</a:t>
            </a:r>
            <a:endParaRPr sz="2400">
              <a:solidFill>
                <a:schemeClr val="dk1"/>
              </a:solidFill>
            </a:endParaRPr>
          </a:p>
          <a:p>
            <a:pPr indent="-4571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fi" sz="2400">
                <a:solidFill>
                  <a:schemeClr val="dk1"/>
                </a:solidFill>
              </a:rPr>
              <a:t>Sanktiot</a:t>
            </a:r>
            <a:endParaRPr sz="2400">
              <a:solidFill>
                <a:schemeClr val="dk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i" sz="2400" b="1">
                <a:solidFill>
                  <a:schemeClr val="dk1"/>
                </a:solidFill>
              </a:rPr>
              <a:t>Normiohjaus: </a:t>
            </a:r>
            <a:endParaRPr sz="2400" b="1">
              <a:solidFill>
                <a:schemeClr val="dk1"/>
              </a:solidFill>
            </a:endParaRPr>
          </a:p>
          <a:p>
            <a:pPr indent="-457189">
              <a:lnSpc>
                <a:spcPct val="100000"/>
              </a:lnSpc>
              <a:buClr>
                <a:schemeClr val="dk1"/>
              </a:buClr>
              <a:buSzPts val="1800"/>
            </a:pPr>
            <a:r>
              <a:rPr lang="fi" sz="2400">
                <a:solidFill>
                  <a:schemeClr val="dk1"/>
                </a:solidFill>
              </a:rPr>
              <a:t>Lait ja asetukset</a:t>
            </a:r>
            <a:endParaRPr sz="2400">
              <a:solidFill>
                <a:schemeClr val="dk1"/>
              </a:solidFill>
            </a:endParaRPr>
          </a:p>
          <a:p>
            <a:pPr indent="-457189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fi" sz="2400">
                <a:solidFill>
                  <a:schemeClr val="dk1"/>
                </a:solidFill>
              </a:rPr>
              <a:t>Muut säädökset</a:t>
            </a:r>
            <a:endParaRPr sz="2400">
              <a:solidFill>
                <a:schemeClr val="dk1"/>
              </a:solidFill>
            </a:endParaRPr>
          </a:p>
          <a:p>
            <a:pPr marL="1828754" indent="609585">
              <a:buNone/>
            </a:pPr>
            <a:endParaRPr sz="1200"/>
          </a:p>
          <a:p>
            <a:pPr marL="1828754" indent="609585">
              <a:buNone/>
            </a:pPr>
            <a:endParaRPr sz="1200"/>
          </a:p>
          <a:p>
            <a:pPr marL="1828754" indent="0">
              <a:buNone/>
            </a:pPr>
            <a:endParaRPr sz="1200"/>
          </a:p>
          <a:p>
            <a:pPr marL="1828754" indent="0">
              <a:buNone/>
            </a:pPr>
            <a:r>
              <a:rPr lang="fi" sz="1200"/>
              <a:t>Kuva: Tyshawn Hall-Johnson (FilmWalk)</a:t>
            </a:r>
            <a:endParaRPr sz="1200"/>
          </a:p>
        </p:txBody>
      </p:sp>
      <p:sp>
        <p:nvSpPr>
          <p:cNvPr id="198" name="Google Shape;198;p3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pic>
        <p:nvPicPr>
          <p:cNvPr id="199" name="Google Shape;19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267" y="1536633"/>
            <a:ext cx="7706733" cy="532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>
            <a:spLocks noGrp="1"/>
          </p:cNvSpPr>
          <p:nvPr>
            <p:ph type="title"/>
          </p:nvPr>
        </p:nvSpPr>
        <p:spPr>
          <a:xfrm>
            <a:off x="415600" y="252733"/>
            <a:ext cx="10326000" cy="128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fi" sz="4000"/>
              <a:t>Liikkuvan korkeakoulun normiperustaa:</a:t>
            </a:r>
            <a:endParaRPr sz="4000"/>
          </a:p>
        </p:txBody>
      </p:sp>
      <p:sp>
        <p:nvSpPr>
          <p:cNvPr id="205" name="Google Shape;205;p38"/>
          <p:cNvSpPr txBox="1">
            <a:spLocks noGrp="1"/>
          </p:cNvSpPr>
          <p:nvPr>
            <p:ph type="body" idx="1"/>
          </p:nvPr>
        </p:nvSpPr>
        <p:spPr>
          <a:xfrm>
            <a:off x="415600" y="1820533"/>
            <a:ext cx="11360800" cy="483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82588">
              <a:lnSpc>
                <a:spcPct val="115000"/>
              </a:lnSpc>
              <a:buClr>
                <a:schemeClr val="dk1"/>
              </a:buClr>
              <a:buSzPts val="2100"/>
            </a:pPr>
            <a:r>
              <a:rPr lang="fi" b="1">
                <a:solidFill>
                  <a:schemeClr val="dk1"/>
                </a:solidFill>
              </a:rPr>
              <a:t>Yliopistolain </a:t>
            </a:r>
            <a:r>
              <a:rPr lang="fi">
                <a:solidFill>
                  <a:schemeClr val="dk1"/>
                </a:solidFill>
              </a:rPr>
              <a:t>(2009) perusteluissa todetaan näin: </a:t>
            </a:r>
            <a:endParaRPr>
              <a:solidFill>
                <a:schemeClr val="dk1"/>
              </a:solidFill>
            </a:endParaRPr>
          </a:p>
          <a:p>
            <a:pPr indent="0">
              <a:lnSpc>
                <a:spcPct val="115000"/>
              </a:lnSpc>
              <a:buNone/>
            </a:pPr>
            <a:endParaRPr sz="1200">
              <a:solidFill>
                <a:schemeClr val="dk1"/>
              </a:solidFill>
            </a:endParaRPr>
          </a:p>
          <a:p>
            <a:pPr indent="0">
              <a:lnSpc>
                <a:spcPct val="115000"/>
              </a:lnSpc>
              <a:buNone/>
            </a:pPr>
            <a:r>
              <a:rPr lang="fi" sz="4400" b="1" i="1">
                <a:solidFill>
                  <a:schemeClr val="dk1"/>
                </a:solidFill>
              </a:rPr>
              <a:t>Tavoitteena on, että yliopistot jatkossakin turvaavat opiskelijoiden </a:t>
            </a:r>
            <a:r>
              <a:rPr lang="fi" sz="4400" b="1" i="1">
                <a:solidFill>
                  <a:srgbClr val="FF0000"/>
                </a:solidFill>
              </a:rPr>
              <a:t>tarkoituksenmukaiset liikuntapalvelut. </a:t>
            </a:r>
            <a:r>
              <a:rPr lang="fi" sz="3333" i="1">
                <a:solidFill>
                  <a:schemeClr val="dk1"/>
                </a:solidFill>
              </a:rPr>
              <a:t>(</a:t>
            </a:r>
            <a:r>
              <a:rPr lang="fi" sz="3333" i="1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https://www.finlex.fi/fi/esitykset/he/2009/20090007</a:t>
            </a:r>
            <a:r>
              <a:rPr lang="fi" sz="3333" i="1">
                <a:solidFill>
                  <a:schemeClr val="dk1"/>
                </a:solidFill>
              </a:rPr>
              <a:t>)</a:t>
            </a:r>
            <a:endParaRPr sz="3333" i="1">
              <a:solidFill>
                <a:schemeClr val="dk1"/>
              </a:solidFill>
            </a:endParaRPr>
          </a:p>
          <a:p>
            <a:pPr marL="0" indent="0">
              <a:buNone/>
            </a:pPr>
            <a:endParaRPr sz="4800"/>
          </a:p>
        </p:txBody>
      </p:sp>
      <p:pic>
        <p:nvPicPr>
          <p:cNvPr id="206" name="Google Shape;20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07068" y="1"/>
            <a:ext cx="2784937" cy="2578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>
            <a:spLocks noGrp="1"/>
          </p:cNvSpPr>
          <p:nvPr>
            <p:ph type="title"/>
          </p:nvPr>
        </p:nvSpPr>
        <p:spPr>
          <a:xfrm>
            <a:off x="415600" y="414833"/>
            <a:ext cx="10326000" cy="128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fi" sz="4000">
                <a:solidFill>
                  <a:schemeClr val="dk2"/>
                </a:solidFill>
              </a:rPr>
              <a:t>Liikkuvan korkeakoulun normiperustaa</a:t>
            </a:r>
            <a:endParaRPr sz="4000">
              <a:solidFill>
                <a:schemeClr val="dk2"/>
              </a:solidFill>
            </a:endParaRPr>
          </a:p>
          <a:p>
            <a:pPr>
              <a:buClr>
                <a:schemeClr val="dk1"/>
              </a:buClr>
              <a:buSzPts val="1100"/>
            </a:pPr>
            <a:endParaRPr sz="2267">
              <a:solidFill>
                <a:schemeClr val="dk2"/>
              </a:solidFill>
            </a:endParaRPr>
          </a:p>
        </p:txBody>
      </p:sp>
      <p:sp>
        <p:nvSpPr>
          <p:cNvPr id="212" name="Google Shape;212;p39"/>
          <p:cNvSpPr txBox="1">
            <a:spLocks noGrp="1"/>
          </p:cNvSpPr>
          <p:nvPr>
            <p:ph type="body" idx="1"/>
          </p:nvPr>
        </p:nvSpPr>
        <p:spPr>
          <a:xfrm>
            <a:off x="415600" y="1820533"/>
            <a:ext cx="11360800" cy="483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74121">
              <a:lnSpc>
                <a:spcPct val="115000"/>
              </a:lnSpc>
              <a:buClr>
                <a:schemeClr val="dk1"/>
              </a:buClr>
              <a:buSzPts val="2000"/>
            </a:pPr>
            <a:r>
              <a:rPr lang="fi" sz="2667">
                <a:solidFill>
                  <a:schemeClr val="dk1"/>
                </a:solidFill>
              </a:rPr>
              <a:t>Vastaavasti </a:t>
            </a:r>
            <a:r>
              <a:rPr lang="fi" sz="2667" b="1">
                <a:solidFill>
                  <a:schemeClr val="dk1"/>
                </a:solidFill>
              </a:rPr>
              <a:t>Valtioneuvoston asetuksessa ammattikorkeakouluista</a:t>
            </a:r>
            <a:r>
              <a:rPr lang="fi" sz="2667">
                <a:solidFill>
                  <a:schemeClr val="dk1"/>
                </a:solidFill>
              </a:rPr>
              <a:t> (2014)  todetaan yksityiskohtaisissa perusteluissa näin:</a:t>
            </a:r>
            <a:endParaRPr sz="2667">
              <a:solidFill>
                <a:schemeClr val="dk1"/>
              </a:solidFill>
            </a:endParaRPr>
          </a:p>
          <a:p>
            <a:pPr marL="1219170" indent="0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fi" sz="2533" b="1" i="1">
                <a:solidFill>
                  <a:schemeClr val="dk1"/>
                </a:solidFill>
              </a:rPr>
              <a:t>6 §.  Ammattikorkeakoulun toimilupa.  </a:t>
            </a:r>
            <a:endParaRPr sz="2533" b="1" i="1">
              <a:solidFill>
                <a:schemeClr val="dk1"/>
              </a:solidFill>
            </a:endParaRPr>
          </a:p>
          <a:p>
            <a:pPr marL="1219170" indent="0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fi" sz="2533" i="1">
                <a:solidFill>
                  <a:schemeClr val="dk1"/>
                </a:solidFill>
              </a:rPr>
              <a:t>[...] Toimilupahakemukseen sisällytettävän </a:t>
            </a:r>
            <a:r>
              <a:rPr lang="fi" sz="2533" b="1" i="1">
                <a:solidFill>
                  <a:srgbClr val="FF0000"/>
                </a:solidFill>
              </a:rPr>
              <a:t>opiskelijapalveluiden järjestämistä koskevan selvityksen  tulee  kattaa  myös  opiskelijoiden  liikunta-  ja  hyvinvointipalvelut.</a:t>
            </a:r>
            <a:r>
              <a:rPr lang="fi" sz="2533" b="1" i="1">
                <a:solidFill>
                  <a:schemeClr val="dk1"/>
                </a:solidFill>
              </a:rPr>
              <a:t> </a:t>
            </a:r>
            <a:r>
              <a:rPr lang="fi" sz="2533" i="1">
                <a:solidFill>
                  <a:schemeClr val="dk1"/>
                </a:solidFill>
              </a:rPr>
              <a:t> Tavoitteena  on varmistaa, että ammattikorkeakoulut huolehtivat opiskelijoiden liikuntamahdollisuuksista hallitusohjelman edellyttämällä tavalla.</a:t>
            </a:r>
            <a:endParaRPr sz="2533" i="1">
              <a:solidFill>
                <a:schemeClr val="dk1"/>
              </a:solidFill>
            </a:endParaRPr>
          </a:p>
          <a:p>
            <a:pPr marL="121917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fi" sz="1600" i="1">
                <a:solidFill>
                  <a:schemeClr val="dk1"/>
                </a:solidFill>
              </a:rPr>
              <a:t>(</a:t>
            </a:r>
            <a:r>
              <a:rPr lang="fi" sz="1600" i="1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https://www.finlex.fi/fi/esitykset/he/2013/20130009.pdf</a:t>
            </a:r>
            <a:r>
              <a:rPr lang="fi" sz="1600" i="1">
                <a:solidFill>
                  <a:schemeClr val="dk1"/>
                </a:solidFill>
              </a:rPr>
              <a:t>) </a:t>
            </a:r>
            <a:endParaRPr sz="1600" i="1">
              <a:solidFill>
                <a:schemeClr val="dk1"/>
              </a:solidFill>
            </a:endParaRPr>
          </a:p>
          <a:p>
            <a:pPr marL="0" indent="0">
              <a:buNone/>
            </a:pPr>
            <a:endParaRPr b="1">
              <a:solidFill>
                <a:schemeClr val="dk1"/>
              </a:solidFill>
            </a:endParaRPr>
          </a:p>
        </p:txBody>
      </p:sp>
      <p:pic>
        <p:nvPicPr>
          <p:cNvPr id="213" name="Google Shape;21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8869" y="0"/>
            <a:ext cx="2283132" cy="2113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>
            <a:spLocks noGrp="1"/>
          </p:cNvSpPr>
          <p:nvPr>
            <p:ph type="title"/>
          </p:nvPr>
        </p:nvSpPr>
        <p:spPr>
          <a:xfrm>
            <a:off x="415600" y="414833"/>
            <a:ext cx="10326000" cy="128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fi" sz="4000">
                <a:solidFill>
                  <a:schemeClr val="dk2"/>
                </a:solidFill>
              </a:rPr>
              <a:t>Liikkuvan korkeakoulun normiperustaa</a:t>
            </a:r>
            <a:endParaRPr sz="4133"/>
          </a:p>
        </p:txBody>
      </p:sp>
      <p:sp>
        <p:nvSpPr>
          <p:cNvPr id="219" name="Google Shape;219;p40"/>
          <p:cNvSpPr txBox="1">
            <a:spLocks noGrp="1"/>
          </p:cNvSpPr>
          <p:nvPr>
            <p:ph type="body" idx="1"/>
          </p:nvPr>
        </p:nvSpPr>
        <p:spPr>
          <a:xfrm>
            <a:off x="415600" y="1820533"/>
            <a:ext cx="11360800" cy="483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82588">
              <a:lnSpc>
                <a:spcPct val="115000"/>
              </a:lnSpc>
              <a:buClr>
                <a:schemeClr val="dk1"/>
              </a:buClr>
              <a:buSzPts val="2100"/>
            </a:pPr>
            <a:r>
              <a:rPr lang="fi" b="1">
                <a:solidFill>
                  <a:schemeClr val="dk1"/>
                </a:solidFill>
              </a:rPr>
              <a:t>Eduskunnan Sivistysvaliokunta</a:t>
            </a:r>
            <a:r>
              <a:rPr lang="fi">
                <a:solidFill>
                  <a:schemeClr val="dk1"/>
                </a:solidFill>
              </a:rPr>
              <a:t> toteaa ko. asetusta koskevassa mietinnössään (2014) näin: </a:t>
            </a:r>
            <a:endParaRPr>
              <a:solidFill>
                <a:schemeClr val="dk1"/>
              </a:solidFill>
            </a:endParaRPr>
          </a:p>
          <a:p>
            <a:pPr marL="0" indent="0" algn="ctr">
              <a:lnSpc>
                <a:spcPct val="115000"/>
              </a:lnSpc>
              <a:buClr>
                <a:schemeClr val="dk1"/>
              </a:buClr>
              <a:buSzPts val="1100"/>
              <a:buNone/>
            </a:pPr>
            <a:r>
              <a:rPr lang="fi" sz="2267" b="1" i="1">
                <a:solidFill>
                  <a:schemeClr val="dk1"/>
                </a:solidFill>
              </a:rPr>
              <a:t>Liikuntapalvelut.</a:t>
            </a:r>
            <a:r>
              <a:rPr lang="fi" sz="2000" b="1" i="1">
                <a:solidFill>
                  <a:schemeClr val="dk1"/>
                </a:solidFill>
              </a:rPr>
              <a:t> [...]</a:t>
            </a:r>
            <a:r>
              <a:rPr lang="fi" sz="2000" i="1">
                <a:solidFill>
                  <a:schemeClr val="dk1"/>
                </a:solidFill>
              </a:rPr>
              <a:t> </a:t>
            </a:r>
            <a:r>
              <a:rPr lang="fi" sz="2000" b="1" i="1">
                <a:solidFill>
                  <a:srgbClr val="FF0000"/>
                </a:solidFill>
              </a:rPr>
              <a:t>Valiokunta  korostaa,  että  liikuntapalvelut  ovat  tärkeä  opiskelijoiden  hyvinvointia  lisäävä  ja  sen myötä  opiskelua  edistävä  palvelu  myös  ammattikorkeakouluissa.</a:t>
            </a:r>
            <a:r>
              <a:rPr lang="fi" sz="2000" b="1" i="1">
                <a:solidFill>
                  <a:schemeClr val="dk1"/>
                </a:solidFill>
              </a:rPr>
              <a:t> </a:t>
            </a:r>
            <a:r>
              <a:rPr lang="fi" sz="2000" i="1">
                <a:solidFill>
                  <a:schemeClr val="dk1"/>
                </a:solidFill>
              </a:rPr>
              <a:t> Valiokunta  pitääkin  erittäin tärkeänä,  että  tässä  uudistuksessa  toimilupahakemukseen  sisällytettävä  opiskelijapalveluiden järjestämistä koskeva selvitys kattaa myös opiskelijoiden liikunta- ja hyvinvointipalvelut. </a:t>
            </a:r>
            <a:r>
              <a:rPr lang="fi" sz="2000" b="1" i="1">
                <a:solidFill>
                  <a:srgbClr val="FF0000"/>
                </a:solidFill>
              </a:rPr>
              <a:t>Valiokunta  pitää  tärkeänä,  että  selvitys  sisältäisi  kuvauksen  liikuntapalvelujen  järjestämisestä vähintään  korkeakoululiikunnasta  annettujen  suositusten  tasoisina.  Tämä  edellytys  velvoittaa jokaisen ammattikorkeakoulun järjestämään opiskelijoiden liikuntapalvelut käytännössä toimiviksi.</a:t>
            </a:r>
            <a:endParaRPr sz="2000" b="1" i="1">
              <a:solidFill>
                <a:srgbClr val="FF0000"/>
              </a:solidFill>
            </a:endParaRPr>
          </a:p>
          <a:p>
            <a:pPr marL="0" indent="0"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20" name="Google Shape;22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8869" y="0"/>
            <a:ext cx="2283132" cy="211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17100" y="5742767"/>
            <a:ext cx="1002200" cy="1016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268</Words>
  <Application>Microsoft Macintosh PowerPoint</Application>
  <PresentationFormat>Laajakuva</PresentationFormat>
  <Paragraphs>44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Liikkuva korkeakoulu -verkosto  9.3.2023  Jussi Ansala</vt:lpstr>
      <vt:lpstr>Liikkuvan korkeakoulun ohjausmekanismeista </vt:lpstr>
      <vt:lpstr>Liikkuvan korkeakoulun ohjausmekanismeista </vt:lpstr>
      <vt:lpstr>Liikkuvan korkeakoulun ohjausmekanismeista </vt:lpstr>
      <vt:lpstr>Liikkuvan korkeakoulun normiperustaa:</vt:lpstr>
      <vt:lpstr>Liikkuvan korkeakoulun normiperustaa </vt:lpstr>
      <vt:lpstr>Liikkuvan korkeakoulun normiperustaa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Liikkuva korkeakoulu -verkosto  9.3.2023  Jussi Ansala</dc:title>
  <dc:creator>Anniliina Ikonen</dc:creator>
  <cp:lastModifiedBy>Anniliina Ikonen</cp:lastModifiedBy>
  <cp:revision>1</cp:revision>
  <dcterms:created xsi:type="dcterms:W3CDTF">2023-03-23T13:19:53Z</dcterms:created>
  <dcterms:modified xsi:type="dcterms:W3CDTF">2023-03-23T13:21:46Z</dcterms:modified>
</cp:coreProperties>
</file>